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7" r:id="rId10"/>
    <p:sldId id="268" r:id="rId11"/>
    <p:sldId id="270" r:id="rId1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789ECC"/>
    <a:srgbClr val="FFCCCC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3" autoAdjust="0"/>
    <p:restoredTop sz="65504" autoAdjust="0"/>
  </p:normalViewPr>
  <p:slideViewPr>
    <p:cSldViewPr>
      <p:cViewPr>
        <p:scale>
          <a:sx n="33" d="100"/>
          <a:sy n="33" d="100"/>
        </p:scale>
        <p:origin x="1767" y="2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-444"/>
    </p:cViewPr>
  </p:notesTextViewPr>
  <p:notesViewPr>
    <p:cSldViewPr showGuides="1">
      <p:cViewPr varScale="1">
        <p:scale>
          <a:sx n="48" d="100"/>
          <a:sy n="48" d="100"/>
        </p:scale>
        <p:origin x="262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131D9-B132-49C5-8B8D-CA554DF9421A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E7069-7EF6-4314-8686-B92FC31A7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58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2558C67-9238-4576-A6FC-B1F52820059E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6787A92-77D5-4E4D-A62E-C600384E0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4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Greetings</a:t>
            </a:r>
          </a:p>
          <a:p>
            <a:endParaRPr lang="en-US" sz="800" dirty="0"/>
          </a:p>
          <a:p>
            <a:r>
              <a:rPr lang="en-US" sz="800" dirty="0"/>
              <a:t>Colin </a:t>
            </a:r>
          </a:p>
          <a:p>
            <a:endParaRPr lang="en-US" sz="800" dirty="0"/>
          </a:p>
          <a:p>
            <a:r>
              <a:rPr lang="en-US" sz="800" dirty="0"/>
              <a:t>My two hats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95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Change the Graphics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Location, size , tenure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93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Government Orders related to old forest objectives </a:t>
            </a:r>
          </a:p>
          <a:p>
            <a:pPr marL="228600" indent="-228600">
              <a:buAutoNum type="alphaUcParenR"/>
            </a:pPr>
            <a:endParaRPr lang="en-US" dirty="0"/>
          </a:p>
          <a:p>
            <a:pPr marL="228600" indent="-228600">
              <a:buAutoNum type="alphaUcParenR"/>
            </a:pPr>
            <a:r>
              <a:rPr lang="en-US" dirty="0"/>
              <a:t>Explain the Models presented </a:t>
            </a:r>
          </a:p>
          <a:p>
            <a:pPr marL="228600" indent="-228600">
              <a:buAutoNum type="alphaUcParenR"/>
            </a:pPr>
            <a:r>
              <a:rPr lang="en-US" dirty="0"/>
              <a:t>PEM is not my primary question but definitely speaks to biodiversity </a:t>
            </a:r>
          </a:p>
          <a:p>
            <a:pPr marL="228600" indent="-228600">
              <a:buAutoNum type="alphaUcParenR"/>
            </a:pPr>
            <a:r>
              <a:rPr lang="en-US" dirty="0"/>
              <a:t>LiDAR to examine forest stand structures including CWD</a:t>
            </a:r>
          </a:p>
          <a:p>
            <a:pPr marL="228600" indent="-228600">
              <a:buAutoNum type="alphaUcParenR"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Warning Next slide is psychedelic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4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Top: Digital Elevation Model, </a:t>
            </a:r>
            <a:r>
              <a:rPr lang="en-US" dirty="0" err="1"/>
              <a:t>Hillshade</a:t>
            </a:r>
            <a:r>
              <a:rPr lang="en-US" dirty="0"/>
              <a:t> model</a:t>
            </a:r>
          </a:p>
          <a:p>
            <a:r>
              <a:rPr lang="en-US" dirty="0"/>
              <a:t>Middle: Slope, Aspect, General Curvature, Positive Openness</a:t>
            </a:r>
          </a:p>
          <a:p>
            <a:r>
              <a:rPr lang="en-US" dirty="0"/>
              <a:t>Bottom: Topographic Position Index, Multiresolution Index of Valley bottom flatness, Terrain Ruggedness Index, Topographic Wetness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32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74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PAUSE change gears to productivity questions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8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Where I would like our discussion to go</a:t>
            </a:r>
          </a:p>
          <a:p>
            <a:r>
              <a:rPr lang="en-US" sz="900" dirty="0"/>
              <a:t>Focus in on Model design</a:t>
            </a:r>
          </a:p>
          <a:p>
            <a:endParaRPr lang="en-US" sz="900" dirty="0"/>
          </a:p>
          <a:p>
            <a:pPr marL="228600" indent="-228600">
              <a:buAutoNum type="arabicPeriod"/>
            </a:pPr>
            <a:r>
              <a:rPr lang="en-US" sz="900" dirty="0"/>
              <a:t>We have data, and we have a good number of data layers … at least to start with.</a:t>
            </a:r>
          </a:p>
          <a:p>
            <a:pPr marL="228600" indent="-228600">
              <a:buAutoNum type="arabicPeriod"/>
            </a:pPr>
            <a:r>
              <a:rPr lang="en-US" sz="900" dirty="0"/>
              <a:t>The ALRF has empirical data (at least enough to get started with)</a:t>
            </a:r>
          </a:p>
          <a:p>
            <a:pPr marL="228600" indent="-228600">
              <a:buAutoNum type="arabicPeriod"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Regarding the model design my immediate questions revolve around </a:t>
            </a:r>
          </a:p>
          <a:p>
            <a:pPr marL="228600" indent="-228600">
              <a:buAutoNum type="alphaLcPeriod"/>
            </a:pPr>
            <a:r>
              <a:rPr lang="en-US" sz="900" dirty="0"/>
              <a:t>Gain clarity on the current modeling structure that we have in place (random forest)?</a:t>
            </a:r>
          </a:p>
          <a:p>
            <a:pPr marL="228600" indent="-228600">
              <a:buAutoNum type="alphaLcPeriod"/>
            </a:pPr>
            <a:r>
              <a:rPr lang="en-US" sz="900" dirty="0"/>
              <a:t>Who will lead the charge on this?</a:t>
            </a:r>
          </a:p>
          <a:p>
            <a:pPr marL="228600" indent="-228600">
              <a:buAutoNum type="alphaLcPeriod"/>
            </a:pPr>
            <a:r>
              <a:rPr lang="en-US" sz="900" dirty="0"/>
              <a:t>Other process based models to be considered? </a:t>
            </a:r>
          </a:p>
          <a:p>
            <a:pPr marL="228600" indent="-228600">
              <a:buAutoNum type="alphaLcPeriod"/>
            </a:pPr>
            <a:endParaRPr lang="en-US" sz="9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87A92-77D5-4E4D-A62E-C600384E03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CADD-6335-4D2F-BB41-22CB4B40434D}" type="datetime1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964-F0DD-48F2-A435-2A8B7DC78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3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913D-FB00-41A0-96EF-E7AE07342738}" type="datetime1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964-F0DD-48F2-A435-2A8B7DC78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6EB8B-0F66-4060-9637-0F7B3754C6B8}" type="datetime1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964-F0DD-48F2-A435-2A8B7DC78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0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BC0E6-B458-4A71-B676-EA5A2523B26C}" type="datetime1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964-F0DD-48F2-A435-2A8B7DC788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8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7F7B-4263-4C67-8CD9-6B7558DA7102}" type="datetime1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964-F0DD-48F2-A435-2A8B7DC78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0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DCD1-F45A-4D49-A17D-D850D63676DD}" type="datetime1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964-F0DD-48F2-A435-2A8B7DC78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6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911-491C-451E-A2A6-CB6368B222A8}" type="datetime1">
              <a:rPr lang="en-US" smtClean="0"/>
              <a:t>10/4/2017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964-F0DD-48F2-A435-2A8B7DC78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78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886ED-44DA-44C4-8A20-63AB67564543}" type="datetime1">
              <a:rPr lang="en-US" smtClean="0"/>
              <a:t>10/4/2017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964-F0DD-48F2-A435-2A8B7DC78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57F1-5F22-4FEC-A028-58A6114F2678}" type="datetime1">
              <a:rPr lang="en-US" smtClean="0"/>
              <a:t>10/4/2017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964-F0DD-48F2-A435-2A8B7DC78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14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98F3B-C97A-4C2F-835D-C25BE2C7D013}" type="datetime1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964-F0DD-48F2-A435-2A8B7DC78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3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C67F0-EBD3-41FE-ABEB-A805358106C0}" type="datetime1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964-F0DD-48F2-A435-2A8B7DC78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4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925A78D-806F-4675-98C7-4A607E398867}" type="datetime1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7AE0964-F0DD-48F2-A435-2A8B7DC788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4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ln>
            <a:solidFill>
              <a:schemeClr val="tx1"/>
            </a:solidFill>
          </a:ln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ln>
            <a:solidFill>
              <a:schemeClr val="tx1"/>
            </a:solidFill>
          </a:ln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ln>
            <a:solidFill>
              <a:schemeClr val="tx1"/>
            </a:solidFill>
          </a:ln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ln>
            <a:solidFill>
              <a:schemeClr val="tx1"/>
            </a:solidFill>
          </a:ln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ln>
            <a:solidFill>
              <a:schemeClr val="tx1"/>
            </a:solidFill>
          </a:ln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6.wdp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48640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686" y="348473"/>
            <a:ext cx="11165114" cy="2875410"/>
          </a:xfrm>
        </p:spPr>
        <p:txBody>
          <a:bodyPr anchor="t">
            <a:noAutofit/>
          </a:bodyPr>
          <a:lstStyle/>
          <a:p>
            <a:pPr algn="l"/>
            <a:r>
              <a:rPr lang="en-US" sz="4800" cap="small" dirty="0"/>
              <a:t>Update from the </a:t>
            </a:r>
            <a:br>
              <a:rPr lang="en-US" sz="4800" cap="small" dirty="0"/>
            </a:br>
            <a:r>
              <a:rPr lang="en-US" sz="4800" cap="small" dirty="0"/>
              <a:t>Aleza Lake Research Forest 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/>
              <a:t>presented by: 	Colin Chisholm RPF, MSc. Candidate</a:t>
            </a:r>
            <a:br>
              <a:rPr lang="en-US" sz="2400" dirty="0"/>
            </a:br>
            <a:r>
              <a:rPr lang="en-US" sz="2400" dirty="0"/>
              <a:t>for:  			PEM Methods Development – Fall 2017 Workshop </a:t>
            </a:r>
            <a:br>
              <a:rPr lang="en-US" sz="3200" dirty="0"/>
            </a:br>
            <a:r>
              <a:rPr lang="en-US" sz="1800" dirty="0"/>
              <a:t>			</a:t>
            </a:r>
            <a:r>
              <a:rPr lang="en-US" sz="2000" dirty="0"/>
              <a:t>Oct. 5, 2017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4" name="AutoShape 5" descr="Image result for Natural Resources Canada"/>
          <p:cNvSpPr>
            <a:spLocks noChangeAspect="1" noChangeArrowheads="1"/>
          </p:cNvSpPr>
          <p:nvPr/>
        </p:nvSpPr>
        <p:spPr bwMode="auto">
          <a:xfrm>
            <a:off x="1679575" y="-776288"/>
            <a:ext cx="62674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3400" y="5800485"/>
            <a:ext cx="11392145" cy="714615"/>
            <a:chOff x="442792" y="6280712"/>
            <a:chExt cx="11392145" cy="71461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6417" y="6280712"/>
              <a:ext cx="3978520" cy="685800"/>
            </a:xfrm>
            <a:prstGeom prst="rect">
              <a:avLst/>
            </a:prstGeom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2" y="6309527"/>
              <a:ext cx="1922804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8C46112-C85C-44E4-B10A-6426B8DF7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3" y="3595598"/>
            <a:ext cx="12180887" cy="18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56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Towards Success</a:t>
            </a:r>
          </a:p>
        </p:txBody>
      </p:sp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F8F1870E-E0A8-410C-8FAC-45B19EF184F2}"/>
              </a:ext>
            </a:extLst>
          </p:cNvPr>
          <p:cNvSpPr/>
          <p:nvPr/>
        </p:nvSpPr>
        <p:spPr>
          <a:xfrm>
            <a:off x="838200" y="1344521"/>
            <a:ext cx="2926080" cy="2011680"/>
          </a:xfrm>
          <a:prstGeom prst="flowChartMultidocument">
            <a:avLst/>
          </a:prstGeom>
          <a:solidFill>
            <a:srgbClr val="789E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Data Layers</a:t>
            </a:r>
            <a:br>
              <a:rPr lang="en-US" sz="3600" dirty="0"/>
            </a:br>
            <a:r>
              <a:rPr lang="en-US" sz="2800" dirty="0"/>
              <a:t>- ALS/LiDAR</a:t>
            </a:r>
          </a:p>
          <a:p>
            <a:r>
              <a:rPr lang="en-US" sz="2800" dirty="0"/>
              <a:t>- Empirical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83F178-BEE5-498A-A164-6636BAC678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106521"/>
            <a:ext cx="637674" cy="605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965CD0-16A8-4BE1-92AA-F50DEBACF6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660467"/>
            <a:ext cx="493486" cy="468811"/>
          </a:xfrm>
          <a:prstGeom prst="rect">
            <a:avLst/>
          </a:prstGeom>
          <a:noFill/>
        </p:spPr>
      </p:pic>
      <p:sp>
        <p:nvSpPr>
          <p:cNvPr id="12" name="Flowchart: Display 11">
            <a:extLst>
              <a:ext uri="{FF2B5EF4-FFF2-40B4-BE49-F238E27FC236}">
                <a16:creationId xmlns:a16="http://schemas.microsoft.com/office/drawing/2014/main" id="{83B5B914-81B5-406D-80B3-E3FBA1D62B67}"/>
              </a:ext>
            </a:extLst>
          </p:cNvPr>
          <p:cNvSpPr/>
          <p:nvPr/>
        </p:nvSpPr>
        <p:spPr>
          <a:xfrm>
            <a:off x="8192770" y="3179800"/>
            <a:ext cx="2926080" cy="1371600"/>
          </a:xfrm>
          <a:prstGeom prst="flowChartDisplay">
            <a:avLst/>
          </a:prstGeom>
          <a:solidFill>
            <a:srgbClr val="789E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PEM Generation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BB9375D-11D3-44AE-B68A-C3574F35D4D2}"/>
              </a:ext>
            </a:extLst>
          </p:cNvPr>
          <p:cNvSpPr/>
          <p:nvPr/>
        </p:nvSpPr>
        <p:spPr>
          <a:xfrm>
            <a:off x="6172200" y="3195727"/>
            <a:ext cx="1775460" cy="1295400"/>
          </a:xfrm>
          <a:prstGeom prst="flowChartProcess">
            <a:avLst/>
          </a:prstGeom>
          <a:solidFill>
            <a:srgbClr val="789E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</a:t>
            </a:r>
          </a:p>
        </p:txBody>
      </p:sp>
      <p:sp>
        <p:nvSpPr>
          <p:cNvPr id="14" name="Flowchart: Preparation 13">
            <a:extLst>
              <a:ext uri="{FF2B5EF4-FFF2-40B4-BE49-F238E27FC236}">
                <a16:creationId xmlns:a16="http://schemas.microsoft.com/office/drawing/2014/main" id="{71082D3D-FE14-4933-B7ED-A342602703C4}"/>
              </a:ext>
            </a:extLst>
          </p:cNvPr>
          <p:cNvSpPr/>
          <p:nvPr/>
        </p:nvSpPr>
        <p:spPr>
          <a:xfrm>
            <a:off x="3901440" y="2361156"/>
            <a:ext cx="2926080" cy="16764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Model Design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C8803DE6-ED4D-4380-A702-A2DB978791A6}"/>
              </a:ext>
            </a:extLst>
          </p:cNvPr>
          <p:cNvSpPr/>
          <p:nvPr/>
        </p:nvSpPr>
        <p:spPr>
          <a:xfrm>
            <a:off x="8877300" y="4849721"/>
            <a:ext cx="1775460" cy="1295400"/>
          </a:xfrm>
          <a:prstGeom prst="flowChartProcess">
            <a:avLst/>
          </a:prstGeom>
          <a:solidFill>
            <a:srgbClr val="789E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Validation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DA37DD6-23CA-4AF7-9473-065B11B21786}"/>
              </a:ext>
            </a:extLst>
          </p:cNvPr>
          <p:cNvSpPr/>
          <p:nvPr/>
        </p:nvSpPr>
        <p:spPr>
          <a:xfrm rot="1777180">
            <a:off x="3416831" y="2706682"/>
            <a:ext cx="714473" cy="451567"/>
          </a:xfrm>
          <a:prstGeom prst="rightArrow">
            <a:avLst>
              <a:gd name="adj1" fmla="val 37301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92E30CD-59FC-402C-9A4D-5392EE396BBB}"/>
              </a:ext>
            </a:extLst>
          </p:cNvPr>
          <p:cNvSpPr/>
          <p:nvPr/>
        </p:nvSpPr>
        <p:spPr>
          <a:xfrm>
            <a:off x="7948563" y="4090996"/>
            <a:ext cx="714473" cy="451567"/>
          </a:xfrm>
          <a:prstGeom prst="rightArrow">
            <a:avLst>
              <a:gd name="adj1" fmla="val 37301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2C9AD70-060B-42E1-9031-8C8285E9B5A9}"/>
              </a:ext>
            </a:extLst>
          </p:cNvPr>
          <p:cNvSpPr/>
          <p:nvPr/>
        </p:nvSpPr>
        <p:spPr>
          <a:xfrm rot="6557016">
            <a:off x="9590222" y="4502752"/>
            <a:ext cx="714473" cy="451567"/>
          </a:xfrm>
          <a:prstGeom prst="rightArrow">
            <a:avLst>
              <a:gd name="adj1" fmla="val 37301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Help">
            <a:extLst>
              <a:ext uri="{FF2B5EF4-FFF2-40B4-BE49-F238E27FC236}">
                <a16:creationId xmlns:a16="http://schemas.microsoft.com/office/drawing/2014/main" id="{3E24242A-C637-4060-950C-4B3135A08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2531" y="2022581"/>
            <a:ext cx="1147096" cy="1147096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2BBB0A1-4DE3-4208-9871-80708CE4C312}"/>
              </a:ext>
            </a:extLst>
          </p:cNvPr>
          <p:cNvSpPr/>
          <p:nvPr/>
        </p:nvSpPr>
        <p:spPr>
          <a:xfrm>
            <a:off x="5334000" y="4191000"/>
            <a:ext cx="3329036" cy="1306421"/>
          </a:xfrm>
          <a:custGeom>
            <a:avLst/>
            <a:gdLst>
              <a:gd name="connsiteX0" fmla="*/ 0 w 3614057"/>
              <a:gd name="connsiteY0" fmla="*/ 0 h 1596571"/>
              <a:gd name="connsiteX1" fmla="*/ 1146629 w 3614057"/>
              <a:gd name="connsiteY1" fmla="*/ 1306286 h 1596571"/>
              <a:gd name="connsiteX2" fmla="*/ 3614057 w 3614057"/>
              <a:gd name="connsiteY2" fmla="*/ 1596571 h 15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4057" h="1596571">
                <a:moveTo>
                  <a:pt x="0" y="0"/>
                </a:moveTo>
                <a:cubicBezTo>
                  <a:pt x="272143" y="520095"/>
                  <a:pt x="544286" y="1040191"/>
                  <a:pt x="1146629" y="1306286"/>
                </a:cubicBezTo>
                <a:cubicBezTo>
                  <a:pt x="1748972" y="1572381"/>
                  <a:pt x="2681514" y="1584476"/>
                  <a:pt x="3614057" y="1596571"/>
                </a:cubicBezTo>
              </a:path>
            </a:pathLst>
          </a:custGeom>
          <a:noFill/>
          <a:ln w="117475">
            <a:solidFill>
              <a:srgbClr val="9BBB59"/>
            </a:solidFill>
            <a:prstDash val="sysDash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7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13" y="548640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686" y="348473"/>
            <a:ext cx="11165114" cy="2875410"/>
          </a:xfrm>
        </p:spPr>
        <p:txBody>
          <a:bodyPr anchor="t">
            <a:noAutofit/>
          </a:bodyPr>
          <a:lstStyle/>
          <a:p>
            <a:pPr algn="l"/>
            <a:r>
              <a:rPr lang="en-US" sz="4800" cap="small" dirty="0"/>
              <a:t>Update from the </a:t>
            </a:r>
            <a:br>
              <a:rPr lang="en-US" sz="4800" cap="small" dirty="0"/>
            </a:br>
            <a:r>
              <a:rPr lang="en-US" sz="4800" cap="small" dirty="0"/>
              <a:t>Aleza Lake Research Forest 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/>
              <a:t>presented by: 	Colin Chisholm RPF, MSc. Candidate</a:t>
            </a:r>
            <a:br>
              <a:rPr lang="en-US" sz="2400" dirty="0"/>
            </a:br>
            <a:r>
              <a:rPr lang="en-US" sz="2400" dirty="0"/>
              <a:t>for:  			PEM Methods Development – Fall 2017 Workshop </a:t>
            </a:r>
            <a:br>
              <a:rPr lang="en-US" sz="3200" dirty="0"/>
            </a:br>
            <a:r>
              <a:rPr lang="en-US" sz="1800" dirty="0"/>
              <a:t>			</a:t>
            </a:r>
            <a:r>
              <a:rPr lang="en-US" sz="2000" dirty="0"/>
              <a:t>Oct. 5, 2017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4" name="AutoShape 5" descr="Image result for Natural Resources Canada"/>
          <p:cNvSpPr>
            <a:spLocks noChangeAspect="1" noChangeArrowheads="1"/>
          </p:cNvSpPr>
          <p:nvPr/>
        </p:nvSpPr>
        <p:spPr bwMode="auto">
          <a:xfrm>
            <a:off x="1679575" y="-776288"/>
            <a:ext cx="62674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3400" y="5800485"/>
            <a:ext cx="11392145" cy="714615"/>
            <a:chOff x="442792" y="6280712"/>
            <a:chExt cx="11392145" cy="71461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6417" y="6280712"/>
              <a:ext cx="3978520" cy="685800"/>
            </a:xfrm>
            <a:prstGeom prst="rect">
              <a:avLst/>
            </a:prstGeom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2" y="6309527"/>
              <a:ext cx="1922804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8C46112-C85C-44E4-B10A-6426B8DF7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3" y="3595598"/>
            <a:ext cx="12180887" cy="18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2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Aleza Lake Research Forest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B1F8B0-7A72-405A-B1B6-3C0CF89292F3}"/>
              </a:ext>
            </a:extLst>
          </p:cNvPr>
          <p:cNvGrpSpPr/>
          <p:nvPr/>
        </p:nvGrpSpPr>
        <p:grpSpPr>
          <a:xfrm>
            <a:off x="8158133" y="-1"/>
            <a:ext cx="4033867" cy="3271013"/>
            <a:chOff x="8158133" y="-1"/>
            <a:chExt cx="4033867" cy="32710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3004A4-CF99-4F50-B95A-CB1AE12EE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37" t="19006"/>
            <a:stretch/>
          </p:blipFill>
          <p:spPr>
            <a:xfrm>
              <a:off x="8158133" y="-1"/>
              <a:ext cx="4033867" cy="327101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635B604-BB61-41D3-86FF-79D2C18A653C}"/>
                </a:ext>
              </a:extLst>
            </p:cNvPr>
            <p:cNvSpPr/>
            <p:nvPr/>
          </p:nvSpPr>
          <p:spPr>
            <a:xfrm>
              <a:off x="10342562" y="1268412"/>
              <a:ext cx="122238" cy="122238"/>
            </a:xfrm>
            <a:prstGeom prst="ellipse">
              <a:avLst/>
            </a:prstGeom>
            <a:solidFill>
              <a:srgbClr val="FFFF00">
                <a:alpha val="42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</a:t>
            </a:r>
          </a:p>
          <a:p>
            <a:pPr lvl="1"/>
            <a:r>
              <a:rPr lang="en-US" dirty="0"/>
              <a:t>G&amp;Y Plots (P. Barr 1924)</a:t>
            </a:r>
          </a:p>
          <a:p>
            <a:pPr lvl="1"/>
            <a:r>
              <a:rPr lang="en-US" dirty="0"/>
              <a:t>Progeny and Provence Trials</a:t>
            </a:r>
          </a:p>
          <a:p>
            <a:pPr lvl="1"/>
            <a:r>
              <a:rPr lang="en-US" dirty="0"/>
              <a:t>Terrestrial Ecosystem Mapping (’95) </a:t>
            </a:r>
          </a:p>
          <a:p>
            <a:r>
              <a:rPr lang="en-US" dirty="0"/>
              <a:t>Demonstration and Education </a:t>
            </a:r>
          </a:p>
          <a:p>
            <a:pPr lvl="1"/>
            <a:r>
              <a:rPr lang="en-US" dirty="0"/>
              <a:t>Alternative </a:t>
            </a:r>
            <a:r>
              <a:rPr lang="en-US" dirty="0" err="1"/>
              <a:t>Silv</a:t>
            </a:r>
            <a:r>
              <a:rPr lang="en-US" dirty="0"/>
              <a:t>. Systems </a:t>
            </a:r>
          </a:p>
          <a:p>
            <a:pPr lvl="1"/>
            <a:r>
              <a:rPr lang="en-US" dirty="0"/>
              <a:t>Planting trials </a:t>
            </a:r>
          </a:p>
          <a:p>
            <a:r>
              <a:rPr lang="en-US" b="1" i="1" dirty="0"/>
              <a:t>Pilot Site for PEM Development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4A759-E2F0-4581-BF68-584A584E810E}"/>
              </a:ext>
            </a:extLst>
          </p:cNvPr>
          <p:cNvGrpSpPr/>
          <p:nvPr/>
        </p:nvGrpSpPr>
        <p:grpSpPr>
          <a:xfrm>
            <a:off x="8158133" y="2638394"/>
            <a:ext cx="4033867" cy="4219606"/>
            <a:chOff x="8158133" y="2638394"/>
            <a:chExt cx="4033867" cy="421960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B3B1B0-77AA-46C5-BF6D-E691F0E1AAF8}"/>
                </a:ext>
              </a:extLst>
            </p:cNvPr>
            <p:cNvGrpSpPr/>
            <p:nvPr/>
          </p:nvGrpSpPr>
          <p:grpSpPr>
            <a:xfrm>
              <a:off x="8158133" y="2638394"/>
              <a:ext cx="4033867" cy="4219606"/>
              <a:chOff x="8158133" y="2438400"/>
              <a:chExt cx="4033867" cy="421960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45E6514-FFF7-4931-BDE6-9163DF4E0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8133" y="2438400"/>
                <a:ext cx="4033867" cy="4219606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A0BDB93-D460-4A13-9D97-34F914049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15600" y="5181600"/>
                <a:ext cx="1545936" cy="1408324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EA8B1D-7D98-435C-BEA1-C09391351A0E}"/>
                </a:ext>
              </a:extLst>
            </p:cNvPr>
            <p:cNvSpPr txBox="1"/>
            <p:nvPr/>
          </p:nvSpPr>
          <p:spPr>
            <a:xfrm>
              <a:off x="10515600" y="2638394"/>
              <a:ext cx="1545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1995 TEM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8E2CF04-9569-4262-BA90-F9994B452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735" y="846138"/>
            <a:ext cx="5608015" cy="48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5F29A2F-CBB2-45CF-9419-C1FAA28A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" y="0"/>
            <a:ext cx="12315371" cy="6917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Colin’s Research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7030"/>
            <a:ext cx="5315580" cy="4671104"/>
          </a:xfrm>
          <a:solidFill>
            <a:srgbClr val="282828">
              <a:alpha val="83000"/>
            </a:srgbClr>
          </a:solidFill>
          <a:ln w="25400" cap="sq"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Biodiversity </a:t>
            </a:r>
          </a:p>
          <a:p>
            <a:pPr lvl="1"/>
            <a:r>
              <a:rPr lang="en-US" dirty="0"/>
              <a:t>Gov. orders / objectives</a:t>
            </a:r>
          </a:p>
          <a:p>
            <a:pPr lvl="1"/>
            <a:r>
              <a:rPr lang="en-US" dirty="0"/>
              <a:t>Forest Stand Structures </a:t>
            </a:r>
          </a:p>
          <a:p>
            <a:pPr lvl="1"/>
            <a:r>
              <a:rPr lang="en-US" dirty="0"/>
              <a:t>Vegetation</a:t>
            </a:r>
          </a:p>
          <a:p>
            <a:pPr lvl="1"/>
            <a:r>
              <a:rPr lang="en-US" dirty="0"/>
              <a:t>Coarse Woody Debris </a:t>
            </a:r>
          </a:p>
          <a:p>
            <a:r>
              <a:rPr lang="en-US" dirty="0"/>
              <a:t>Remote Sensing </a:t>
            </a:r>
          </a:p>
          <a:p>
            <a:pPr lvl="1"/>
            <a:endParaRPr lang="en-US" dirty="0"/>
          </a:p>
          <a:p>
            <a:r>
              <a:rPr lang="en-US" sz="2800" i="1" dirty="0"/>
              <a:t>Dr. Che Elkin Supervising 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9220200" y="609600"/>
            <a:ext cx="2743200" cy="27432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A26D6E-3018-4413-8EB6-7609CD1A6860}"/>
              </a:ext>
            </a:extLst>
          </p:cNvPr>
          <p:cNvSpPr/>
          <p:nvPr/>
        </p:nvSpPr>
        <p:spPr>
          <a:xfrm>
            <a:off x="6307152" y="3899021"/>
            <a:ext cx="5656248" cy="220911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D6D604-F397-4410-908A-4D1639B2EE09}"/>
              </a:ext>
            </a:extLst>
          </p:cNvPr>
          <p:cNvSpPr/>
          <p:nvPr/>
        </p:nvSpPr>
        <p:spPr>
          <a:xfrm>
            <a:off x="6307152" y="609600"/>
            <a:ext cx="2743200" cy="27432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C43D0C-DADE-4CDA-9585-B0ADD46B0E26}"/>
              </a:ext>
            </a:extLst>
          </p:cNvPr>
          <p:cNvCxnSpPr>
            <a:cxnSpLocks/>
          </p:cNvCxnSpPr>
          <p:nvPr/>
        </p:nvCxnSpPr>
        <p:spPr>
          <a:xfrm>
            <a:off x="520700" y="3841750"/>
            <a:ext cx="495300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887DC0-EF6E-4454-8CD5-EE4D4F20A675}"/>
              </a:ext>
            </a:extLst>
          </p:cNvPr>
          <p:cNvCxnSpPr>
            <a:cxnSpLocks/>
          </p:cNvCxnSpPr>
          <p:nvPr/>
        </p:nvCxnSpPr>
        <p:spPr>
          <a:xfrm>
            <a:off x="533400" y="2819400"/>
            <a:ext cx="495300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9545B1-75C3-49F7-B5D0-D8AF85AAA3EF}"/>
              </a:ext>
            </a:extLst>
          </p:cNvPr>
          <p:cNvSpPr txBox="1"/>
          <p:nvPr/>
        </p:nvSpPr>
        <p:spPr>
          <a:xfrm>
            <a:off x="6525143" y="331863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Coarse woody debris with and without Harvest History</a:t>
            </a:r>
          </a:p>
        </p:txBody>
      </p:sp>
    </p:spTree>
    <p:extLst>
      <p:ext uri="{BB962C8B-B14F-4D97-AF65-F5344CB8AC3E}">
        <p14:creationId xmlns:p14="http://schemas.microsoft.com/office/powerpoint/2010/main" val="63658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2410C8-41BB-4BEB-974B-4E3E1FA29696}"/>
              </a:ext>
            </a:extLst>
          </p:cNvPr>
          <p:cNvSpPr/>
          <p:nvPr/>
        </p:nvSpPr>
        <p:spPr>
          <a:xfrm>
            <a:off x="6414008" y="4297364"/>
            <a:ext cx="2286000" cy="18288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50BD47-3A4E-4E35-9EF9-A140F76B144E}"/>
              </a:ext>
            </a:extLst>
          </p:cNvPr>
          <p:cNvSpPr/>
          <p:nvPr/>
        </p:nvSpPr>
        <p:spPr>
          <a:xfrm>
            <a:off x="8991600" y="4297364"/>
            <a:ext cx="2286000" cy="18288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20FC7B-78C7-4238-A16D-17E1E6D0D3C0}"/>
              </a:ext>
            </a:extLst>
          </p:cNvPr>
          <p:cNvSpPr/>
          <p:nvPr/>
        </p:nvSpPr>
        <p:spPr>
          <a:xfrm>
            <a:off x="1291480" y="4297364"/>
            <a:ext cx="2286000" cy="18288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93ABCE-CBA6-49D5-A3AB-D9D1055DF796}"/>
              </a:ext>
            </a:extLst>
          </p:cNvPr>
          <p:cNvSpPr/>
          <p:nvPr/>
        </p:nvSpPr>
        <p:spPr>
          <a:xfrm>
            <a:off x="3869073" y="4297364"/>
            <a:ext cx="2286000" cy="18288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1EE346-F508-4911-9280-7A9D7579F417}"/>
              </a:ext>
            </a:extLst>
          </p:cNvPr>
          <p:cNvSpPr/>
          <p:nvPr/>
        </p:nvSpPr>
        <p:spPr>
          <a:xfrm>
            <a:off x="5993386" y="2304144"/>
            <a:ext cx="2286000" cy="18288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1184C3-EC43-4B4F-B301-E066CA16B25D}"/>
              </a:ext>
            </a:extLst>
          </p:cNvPr>
          <p:cNvSpPr/>
          <p:nvPr/>
        </p:nvSpPr>
        <p:spPr>
          <a:xfrm>
            <a:off x="8570978" y="2304144"/>
            <a:ext cx="2286000" cy="18288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FDE84D-16B0-4513-9FBC-DA2A9CE724D4}"/>
              </a:ext>
            </a:extLst>
          </p:cNvPr>
          <p:cNvSpPr/>
          <p:nvPr/>
        </p:nvSpPr>
        <p:spPr>
          <a:xfrm>
            <a:off x="838200" y="2304144"/>
            <a:ext cx="2286000" cy="182880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07B5C26-5B83-46F0-9C43-EE665C4DE46D}"/>
              </a:ext>
            </a:extLst>
          </p:cNvPr>
          <p:cNvSpPr/>
          <p:nvPr/>
        </p:nvSpPr>
        <p:spPr>
          <a:xfrm>
            <a:off x="3415793" y="2304144"/>
            <a:ext cx="2286000" cy="1828800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DFB34BE-09DF-4314-BDA7-9F298F159830}"/>
              </a:ext>
            </a:extLst>
          </p:cNvPr>
          <p:cNvSpPr/>
          <p:nvPr/>
        </p:nvSpPr>
        <p:spPr>
          <a:xfrm>
            <a:off x="6411985" y="310924"/>
            <a:ext cx="2286000" cy="1828800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D87F910-98B0-41FF-A6BE-22FBC5E37915}"/>
              </a:ext>
            </a:extLst>
          </p:cNvPr>
          <p:cNvSpPr/>
          <p:nvPr/>
        </p:nvSpPr>
        <p:spPr>
          <a:xfrm>
            <a:off x="8989577" y="310924"/>
            <a:ext cx="2286000" cy="182880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06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Empirical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Plot Design</a:t>
            </a:r>
          </a:p>
          <a:p>
            <a:pPr lvl="1"/>
            <a:r>
              <a:rPr lang="en-US" sz="3200" dirty="0"/>
              <a:t>Nested Plots </a:t>
            </a:r>
          </a:p>
          <a:p>
            <a:pPr lvl="1"/>
            <a:r>
              <a:rPr lang="en-US" sz="3200" dirty="0"/>
              <a:t>Quadrants</a:t>
            </a:r>
          </a:p>
          <a:p>
            <a:pPr lvl="1"/>
            <a:r>
              <a:rPr lang="en-US" sz="3200" dirty="0"/>
              <a:t>Area based tree stand metrics</a:t>
            </a:r>
          </a:p>
          <a:p>
            <a:pPr lvl="1"/>
            <a:r>
              <a:rPr lang="en-US" sz="3200" dirty="0"/>
              <a:t>Coarse woody debris surveys </a:t>
            </a:r>
          </a:p>
          <a:p>
            <a:pPr lvl="1"/>
            <a:r>
              <a:rPr lang="en-US" sz="3200" dirty="0"/>
              <a:t>Vegetation Surveys  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77B05-A6C8-4C72-976E-1C2DBB3147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73" b="13644"/>
          <a:stretch/>
        </p:blipFill>
        <p:spPr>
          <a:xfrm>
            <a:off x="8222343" y="0"/>
            <a:ext cx="39624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C40AAD-DAE5-4D88-A9EB-C82E528286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3335" b="472"/>
          <a:stretch/>
        </p:blipFill>
        <p:spPr>
          <a:xfrm>
            <a:off x="7543800" y="1553028"/>
            <a:ext cx="3810000" cy="3904343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62288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Empirical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0201"/>
            <a:ext cx="10210800" cy="4525963"/>
          </a:xfrm>
        </p:spPr>
        <p:txBody>
          <a:bodyPr>
            <a:normAutofit/>
          </a:bodyPr>
          <a:lstStyle/>
          <a:p>
            <a:r>
              <a:rPr lang="en-US" sz="3600" dirty="0"/>
              <a:t>Site Series Data 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3200" dirty="0"/>
              <a:t>Sketch maps 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3200" dirty="0"/>
              <a:t>Polygons 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3200" dirty="0"/>
              <a:t>Raster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3200" dirty="0"/>
              <a:t>Modeling </a:t>
            </a:r>
          </a:p>
          <a:p>
            <a:endParaRPr lang="en-US" sz="3600" dirty="0"/>
          </a:p>
        </p:txBody>
      </p:sp>
      <p:sp>
        <p:nvSpPr>
          <p:cNvPr id="4" name="Rectangle: Rounded Corners 3"/>
          <p:cNvSpPr>
            <a:spLocks noChangeAspect="1"/>
          </p:cNvSpPr>
          <p:nvPr/>
        </p:nvSpPr>
        <p:spPr>
          <a:xfrm>
            <a:off x="6081486" y="1752600"/>
            <a:ext cx="3962400" cy="3080510"/>
          </a:xfrm>
          <a:prstGeom prst="round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3D57FA-DDC5-434F-A0EC-659CBB3D8C70}"/>
              </a:ext>
            </a:extLst>
          </p:cNvPr>
          <p:cNvCxnSpPr>
            <a:cxnSpLocks/>
          </p:cNvCxnSpPr>
          <p:nvPr/>
        </p:nvCxnSpPr>
        <p:spPr>
          <a:xfrm>
            <a:off x="1600200" y="2362200"/>
            <a:ext cx="0" cy="2133600"/>
          </a:xfrm>
          <a:prstGeom prst="straightConnector1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40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Site Productivity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589006" cy="4525963"/>
          </a:xfrm>
        </p:spPr>
        <p:txBody>
          <a:bodyPr>
            <a:normAutofit/>
          </a:bodyPr>
          <a:lstStyle/>
          <a:p>
            <a:r>
              <a:rPr lang="en-US" sz="3600" dirty="0"/>
              <a:t>Initially Examined with FUSION/ LDV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56"/>
          <a:stretch/>
        </p:blipFill>
        <p:spPr>
          <a:xfrm>
            <a:off x="7209492" y="269631"/>
            <a:ext cx="4383794" cy="2661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A4C251-9718-4565-BF54-CE953CC1D8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176"/>
          <a:stretch/>
        </p:blipFill>
        <p:spPr>
          <a:xfrm>
            <a:off x="1560196" y="3068135"/>
            <a:ext cx="8650604" cy="2646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74698-2E66-492B-ABF7-6364D0505213}"/>
              </a:ext>
            </a:extLst>
          </p:cNvPr>
          <p:cNvSpPr txBox="1"/>
          <p:nvPr/>
        </p:nvSpPr>
        <p:spPr>
          <a:xfrm>
            <a:off x="2819400" y="5715000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Measuring tree heights in the point-cloud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Screenshots form USDA’s Fusion/LDV </a:t>
            </a:r>
          </a:p>
        </p:txBody>
      </p:sp>
    </p:spTree>
    <p:extLst>
      <p:ext uri="{BB962C8B-B14F-4D97-AF65-F5344CB8AC3E}">
        <p14:creationId xmlns:p14="http://schemas.microsoft.com/office/powerpoint/2010/main" val="319614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3" y="255843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Site Productivity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8843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ALS/LiDAR Area Based Approach 99%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62000" y="2209801"/>
            <a:ext cx="7848600" cy="4191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427097-41E7-46CA-B010-0443805C4E82}"/>
              </a:ext>
            </a:extLst>
          </p:cNvPr>
          <p:cNvSpPr/>
          <p:nvPr/>
        </p:nvSpPr>
        <p:spPr>
          <a:xfrm>
            <a:off x="9405257" y="392812"/>
            <a:ext cx="2296886" cy="607237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89364-BAF5-4A12-826B-7FA124804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78" y="2596234"/>
            <a:ext cx="7217985" cy="3427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A3D7AC-2F9E-4BE4-A1FB-172E56CD9E72}"/>
              </a:ext>
            </a:extLst>
          </p:cNvPr>
          <p:cNvSpPr/>
          <p:nvPr/>
        </p:nvSpPr>
        <p:spPr>
          <a:xfrm>
            <a:off x="8763000" y="379178"/>
            <a:ext cx="937251" cy="960438"/>
          </a:xfrm>
          <a:prstGeom prst="roundRect">
            <a:avLst>
              <a:gd name="adj" fmla="val 8334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784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Aleza Lake Research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9"/>
            <a:ext cx="5943600" cy="470852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lphaUcPeriod"/>
            </a:pPr>
            <a:r>
              <a:rPr lang="en-US" dirty="0"/>
              <a:t>We have the data</a:t>
            </a:r>
          </a:p>
          <a:p>
            <a:pPr marL="514350" indent="-514350">
              <a:buAutoNum type="alphaUcPeriod"/>
            </a:pPr>
            <a:r>
              <a:rPr lang="en-US" dirty="0"/>
              <a:t>This PEM Project aligns ALRF objectives for</a:t>
            </a:r>
          </a:p>
          <a:p>
            <a:pPr marL="914400">
              <a:buFont typeface="Wingdings" panose="05000000000000000000" pitchFamily="2" charset="2"/>
              <a:buChar char="§"/>
            </a:pPr>
            <a:r>
              <a:rPr lang="en-US" dirty="0"/>
              <a:t>Research </a:t>
            </a:r>
          </a:p>
          <a:p>
            <a:pPr marL="914400">
              <a:buFont typeface="Wingdings" panose="05000000000000000000" pitchFamily="2" charset="2"/>
              <a:buChar char="§"/>
            </a:pPr>
            <a:r>
              <a:rPr lang="en-US" dirty="0"/>
              <a:t>Forest Management</a:t>
            </a:r>
          </a:p>
          <a:p>
            <a:pPr marL="914400">
              <a:buFont typeface="Wingdings" panose="05000000000000000000" pitchFamily="2" charset="2"/>
              <a:buChar char="§"/>
            </a:pPr>
            <a:r>
              <a:rPr lang="en-US" dirty="0"/>
              <a:t>Teaching and Demonstration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 algn="ctr">
              <a:buNone/>
            </a:pPr>
            <a:r>
              <a:rPr lang="en-US" i="1" dirty="0"/>
              <a:t>The ALRF is fully committed to the success of this project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sp>
        <p:nvSpPr>
          <p:cNvPr id="4" name="Rectangle: Rounded Corners 3"/>
          <p:cNvSpPr>
            <a:spLocks noChangeAspect="1"/>
          </p:cNvSpPr>
          <p:nvPr/>
        </p:nvSpPr>
        <p:spPr>
          <a:xfrm>
            <a:off x="6781800" y="1277417"/>
            <a:ext cx="4953000" cy="43031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64234-C059-405C-8EEA-A6474C22A184}"/>
              </a:ext>
            </a:extLst>
          </p:cNvPr>
          <p:cNvSpPr txBox="1"/>
          <p:nvPr/>
        </p:nvSpPr>
        <p:spPr>
          <a:xfrm>
            <a:off x="7467600" y="5638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ALRF 95% Stand Height Model</a:t>
            </a:r>
          </a:p>
        </p:txBody>
      </p:sp>
    </p:spTree>
    <p:extLst>
      <p:ext uri="{BB962C8B-B14F-4D97-AF65-F5344CB8AC3E}">
        <p14:creationId xmlns:p14="http://schemas.microsoft.com/office/powerpoint/2010/main" val="985050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_DarkTemplate_16x9.potx" id="{8782D7F4-029A-445A-9017-CCD5FC404799}" vid="{74DCCE05-B4A4-44E1-9441-779E75053A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CC_DarkTemplate_16x9</Template>
  <TotalTime>1060</TotalTime>
  <Words>395</Words>
  <Application>Microsoft Office PowerPoint</Application>
  <PresentationFormat>Widescreen</PresentationFormat>
  <Paragraphs>115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Kristen ITC</vt:lpstr>
      <vt:lpstr>MV Boli</vt:lpstr>
      <vt:lpstr>Segoe Print</vt:lpstr>
      <vt:lpstr>Tahoma</vt:lpstr>
      <vt:lpstr>Wingdings</vt:lpstr>
      <vt:lpstr>Office Theme</vt:lpstr>
      <vt:lpstr>Update from the  Aleza Lake Research Forest   presented by:  Colin Chisholm RPF, MSc. Candidate for:     PEM Methods Development – Fall 2017 Workshop     Oct. 5, 2017  </vt:lpstr>
      <vt:lpstr>Aleza Lake Research Forest</vt:lpstr>
      <vt:lpstr>Colin’s Research </vt:lpstr>
      <vt:lpstr>Update</vt:lpstr>
      <vt:lpstr>Empirical Data Collection</vt:lpstr>
      <vt:lpstr>Empirical Data Collection</vt:lpstr>
      <vt:lpstr>Site Productivity </vt:lpstr>
      <vt:lpstr>Site Productivity </vt:lpstr>
      <vt:lpstr>Aleza Lake Research Forest</vt:lpstr>
      <vt:lpstr>Towards Success</vt:lpstr>
      <vt:lpstr>Update from the  Aleza Lake Research Forest   presented by:  Colin Chisholm RPF, MSc. Candidate for:     PEM Methods Development – Fall 2017 Workshop     Oct. 5, 2017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Aleza Lake Research Forest     presented by:  Colin Chisholm RPF, MSc. Candidate for:    PEM Methods Development – Fall 2017 Workshop    Oct. 5, 2017</dc:title>
  <dc:creator>Colin Chisholm</dc:creator>
  <cp:lastModifiedBy>Colin Chisholm</cp:lastModifiedBy>
  <cp:revision>34</cp:revision>
  <cp:lastPrinted>2016-09-26T01:16:20Z</cp:lastPrinted>
  <dcterms:created xsi:type="dcterms:W3CDTF">2017-10-03T19:13:06Z</dcterms:created>
  <dcterms:modified xsi:type="dcterms:W3CDTF">2017-10-05T05:22:57Z</dcterms:modified>
</cp:coreProperties>
</file>